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8" r:id="rId3"/>
    <p:sldId id="261" r:id="rId4"/>
    <p:sldId id="264" r:id="rId5"/>
    <p:sldId id="262" r:id="rId6"/>
    <p:sldId id="265"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79" d="100"/>
          <a:sy n="79" d="100"/>
        </p:scale>
        <p:origin x="83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9B0E6-B9BF-4E2D-AE08-8C7EBB196A2E}"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3816F-A1CF-4485-B308-1B9F14B36EAD}" type="slidenum">
              <a:rPr lang="en-US" smtClean="0"/>
              <a:t>‹#›</a:t>
            </a:fld>
            <a:endParaRPr lang="en-US"/>
          </a:p>
        </p:txBody>
      </p:sp>
    </p:spTree>
    <p:extLst>
      <p:ext uri="{BB962C8B-B14F-4D97-AF65-F5344CB8AC3E}">
        <p14:creationId xmlns:p14="http://schemas.microsoft.com/office/powerpoint/2010/main" val="1726839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2/21/2023</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2/21/2023</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audio" Target="../media/media1.mp3"/><Relationship Id="rId16" Type="http://schemas.openxmlformats.org/officeDocument/2006/relationships/image" Target="../media/image13.png"/><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1524000" y="852207"/>
            <a:ext cx="9144000" cy="2387600"/>
          </a:xfrm>
        </p:spPr>
        <p:txBody>
          <a:bodyPr>
            <a:normAutofit/>
          </a:bodyPr>
          <a:lstStyle/>
          <a:p>
            <a:r>
              <a:rPr lang="en-US" sz="8000" dirty="0">
                <a:solidFill>
                  <a:schemeClr val="bg1"/>
                </a:solidFill>
                <a:latin typeface="Rockwell" panose="02060603020205020403" pitchFamily="18" charset="0"/>
              </a:rPr>
              <a:t>Greenhouse </a:t>
            </a:r>
            <a:br>
              <a:rPr lang="en-US" sz="8000" dirty="0">
                <a:solidFill>
                  <a:schemeClr val="bg1"/>
                </a:solidFill>
                <a:latin typeface="Rockwell" panose="02060603020205020403" pitchFamily="18" charset="0"/>
              </a:rPr>
            </a:br>
            <a:r>
              <a:rPr lang="en-US" sz="8000" dirty="0">
                <a:solidFill>
                  <a:schemeClr val="bg1"/>
                </a:solidFill>
                <a:latin typeface="Rockwell" panose="02060603020205020403" pitchFamily="18" charset="0"/>
              </a:rPr>
              <a:t>Effects</a:t>
            </a: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05F6415-1E7C-453D-B6B7-DBF76BDA691B}"/>
              </a:ext>
            </a:extLst>
          </p:cNvPr>
          <p:cNvSpPr>
            <a:spLocks noGrp="1"/>
          </p:cNvSpPr>
          <p:nvPr>
            <p:ph type="subTitle" idx="1"/>
          </p:nvPr>
        </p:nvSpPr>
        <p:spPr>
          <a:xfrm>
            <a:off x="1524000" y="3331882"/>
            <a:ext cx="9144000" cy="1655762"/>
          </a:xfrm>
        </p:spPr>
        <p:txBody>
          <a:bodyPr>
            <a:normAutofit/>
          </a:bodyP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Made By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Rohith.S</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And Team</a:t>
            </a:r>
          </a:p>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(mainly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Rohith.s</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and </a:t>
            </a:r>
            <a:r>
              <a:rPr lang="en-US" sz="2800" dirty="0" err="1">
                <a:solidFill>
                  <a:schemeClr val="bg1"/>
                </a:solidFill>
                <a:latin typeface="Tahoma" panose="020B0604030504040204" pitchFamily="34" charset="0"/>
                <a:ea typeface="Tahoma" panose="020B0604030504040204" pitchFamily="34" charset="0"/>
                <a:cs typeface="Tahoma" panose="020B0604030504040204" pitchFamily="34" charset="0"/>
              </a:rPr>
              <a:t>Tarosh</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pic>
        <p:nvPicPr>
          <p:cNvPr id="15" name="Graphic 14">
            <a:extLst>
              <a:ext uri="{FF2B5EF4-FFF2-40B4-BE49-F238E27FC236}">
                <a16:creationId xmlns:a16="http://schemas.microsoft.com/office/drawing/2014/main" id="{2A123BD8-A09C-49C0-98E8-54B55610A92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31394">
            <a:off x="3790715" y="4482751"/>
            <a:ext cx="3194131" cy="3194131"/>
          </a:xfrm>
          <a:prstGeom prst="rect">
            <a:avLst/>
          </a:prstGeom>
        </p:spPr>
      </p:pic>
      <p:pic>
        <p:nvPicPr>
          <p:cNvPr id="11" name="Graphic 10">
            <a:extLst>
              <a:ext uri="{FF2B5EF4-FFF2-40B4-BE49-F238E27FC236}">
                <a16:creationId xmlns:a16="http://schemas.microsoft.com/office/drawing/2014/main" id="{3CB00449-E308-4DF3-9CFD-9A7D30B672D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8607" flipH="1">
            <a:off x="-587261" y="1663257"/>
            <a:ext cx="2684499" cy="2684499"/>
          </a:xfrm>
          <a:prstGeom prst="rect">
            <a:avLst/>
          </a:prstGeom>
        </p:spPr>
      </p:pic>
      <p:pic>
        <p:nvPicPr>
          <p:cNvPr id="13" name="Graphic 12">
            <a:extLst>
              <a:ext uri="{FF2B5EF4-FFF2-40B4-BE49-F238E27FC236}">
                <a16:creationId xmlns:a16="http://schemas.microsoft.com/office/drawing/2014/main" id="{6A56DF0C-1331-406E-AEE6-06E0E59FB9A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1078969">
            <a:off x="1920309" y="4797205"/>
            <a:ext cx="2453456" cy="2453456"/>
          </a:xfrm>
          <a:prstGeom prst="rect">
            <a:avLst/>
          </a:prstGeom>
        </p:spPr>
      </p:pic>
      <p:pic>
        <p:nvPicPr>
          <p:cNvPr id="7" name="Graphic 6">
            <a:extLst>
              <a:ext uri="{FF2B5EF4-FFF2-40B4-BE49-F238E27FC236}">
                <a16:creationId xmlns:a16="http://schemas.microsoft.com/office/drawing/2014/main" id="{88D22565-F42F-439B-A6A4-CF161165E6B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13697">
            <a:off x="-491837" y="3688628"/>
            <a:ext cx="3245427" cy="3245427"/>
          </a:xfrm>
          <a:prstGeom prst="rect">
            <a:avLst/>
          </a:prstGeom>
        </p:spPr>
      </p:pic>
      <p:pic>
        <p:nvPicPr>
          <p:cNvPr id="9" name="Graphic 8">
            <a:extLst>
              <a:ext uri="{FF2B5EF4-FFF2-40B4-BE49-F238E27FC236}">
                <a16:creationId xmlns:a16="http://schemas.microsoft.com/office/drawing/2014/main" id="{B46E3E84-D1E6-4422-AA93-3EE98A821B9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451125">
            <a:off x="8514237" y="-118161"/>
            <a:ext cx="3005286" cy="3005286"/>
          </a:xfrm>
          <a:prstGeom prst="rect">
            <a:avLst/>
          </a:prstGeom>
        </p:spPr>
      </p:pic>
      <p:pic>
        <p:nvPicPr>
          <p:cNvPr id="19" name="Graphic 18">
            <a:extLst>
              <a:ext uri="{FF2B5EF4-FFF2-40B4-BE49-F238E27FC236}">
                <a16:creationId xmlns:a16="http://schemas.microsoft.com/office/drawing/2014/main" id="{39130E3C-1E93-4315-AE76-13C55147DCF2}"/>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889495">
            <a:off x="10171718" y="145767"/>
            <a:ext cx="1574403" cy="1574403"/>
          </a:xfrm>
          <a:prstGeom prst="rect">
            <a:avLst/>
          </a:prstGeom>
        </p:spPr>
      </p:pic>
      <p:pic>
        <p:nvPicPr>
          <p:cNvPr id="21" name="Graphic 20">
            <a:extLst>
              <a:ext uri="{FF2B5EF4-FFF2-40B4-BE49-F238E27FC236}">
                <a16:creationId xmlns:a16="http://schemas.microsoft.com/office/drawing/2014/main" id="{FFEC1660-205F-490E-800A-0D57D250BAE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520790">
            <a:off x="10917677" y="783939"/>
            <a:ext cx="1488402" cy="1488402"/>
          </a:xfrm>
          <a:prstGeom prst="rect">
            <a:avLst/>
          </a:prstGeom>
        </p:spPr>
      </p:pic>
      <p:pic>
        <p:nvPicPr>
          <p:cNvPr id="4" name="the-introvert-michael-kobrin-10959">
            <a:hlinkClick r:id="" action="ppaction://media"/>
            <a:extLst>
              <a:ext uri="{FF2B5EF4-FFF2-40B4-BE49-F238E27FC236}">
                <a16:creationId xmlns:a16="http://schemas.microsoft.com/office/drawing/2014/main" id="{7AA92456-EA1D-21C9-CD8C-8FAEC56DB666}"/>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655756" y="547407"/>
            <a:ext cx="609600" cy="609600"/>
          </a:xfrm>
          <a:prstGeom prst="rect">
            <a:avLst/>
          </a:prstGeom>
        </p:spPr>
      </p:pic>
    </p:spTree>
    <p:extLst>
      <p:ext uri="{BB962C8B-B14F-4D97-AF65-F5344CB8AC3E}">
        <p14:creationId xmlns:p14="http://schemas.microsoft.com/office/powerpoint/2010/main" val="290639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165">
        <p159:morph option="byObject"/>
      </p:transition>
    </mc:Choice>
    <mc:Fallback xmlns="">
      <p:transition spd="slow" advTm="331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ircle(in)">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circle(in)">
                                      <p:cBhvr>
                                        <p:cTn id="21"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3" y="96966"/>
            <a:ext cx="8378529" cy="1027257"/>
          </a:xfrm>
        </p:spPr>
        <p:txBody>
          <a:bodyPr>
            <a:normAutofit fontScale="90000"/>
          </a:bodyPr>
          <a:lstStyle/>
          <a:p>
            <a:r>
              <a:rPr lang="en-US" dirty="0">
                <a:solidFill>
                  <a:schemeClr val="accent5">
                    <a:lumMod val="50000"/>
                  </a:schemeClr>
                </a:solidFill>
                <a:latin typeface="Rockwell" panose="02060603020205020403" pitchFamily="18" charset="0"/>
              </a:rPr>
              <a:t>Topics We Are Going To Talk About</a:t>
            </a:r>
          </a:p>
        </p:txBody>
      </p:sp>
      <p:sp>
        <p:nvSpPr>
          <p:cNvPr id="9" name="Rectangle: Rounded Corners 8">
            <a:extLst>
              <a:ext uri="{FF2B5EF4-FFF2-40B4-BE49-F238E27FC236}">
                <a16:creationId xmlns:a16="http://schemas.microsoft.com/office/drawing/2014/main" id="{5D83E472-316B-42B5-9901-2C007C5B7144}"/>
              </a:ext>
              <a:ext uri="{C183D7F6-B498-43B3-948B-1728B52AA6E4}">
                <adec:decorative xmlns:adec="http://schemas.microsoft.com/office/drawing/2017/decorative" val="1"/>
              </a:ext>
            </a:extLst>
          </p:cNvPr>
          <p:cNvSpPr/>
          <p:nvPr/>
        </p:nvSpPr>
        <p:spPr>
          <a:xfrm>
            <a:off x="521282" y="1837302"/>
            <a:ext cx="2268675" cy="183257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Is Greenhouse</a:t>
            </a:r>
          </a:p>
          <a:p>
            <a:pPr algn="ctr"/>
            <a:r>
              <a:rPr lang="en-US" sz="2800" dirty="0"/>
              <a:t>Effects</a:t>
            </a:r>
          </a:p>
        </p:txBody>
      </p:sp>
      <p:sp>
        <p:nvSpPr>
          <p:cNvPr id="13" name="TextBox 12">
            <a:extLst>
              <a:ext uri="{FF2B5EF4-FFF2-40B4-BE49-F238E27FC236}">
                <a16:creationId xmlns:a16="http://schemas.microsoft.com/office/drawing/2014/main" id="{7200DCA9-3B7A-4837-9C64-F0CE0D5E2B3A}"/>
              </a:ext>
            </a:extLst>
          </p:cNvPr>
          <p:cNvSpPr txBox="1"/>
          <p:nvPr/>
        </p:nvSpPr>
        <p:spPr>
          <a:xfrm>
            <a:off x="663286" y="3784291"/>
            <a:ext cx="1984663" cy="338554"/>
          </a:xfrm>
          <a:prstGeom prst="rect">
            <a:avLst/>
          </a:prstGeom>
          <a:noFill/>
        </p:spPr>
        <p:txBody>
          <a:bodyPr wrap="square" rtlCol="0">
            <a:spAutoFit/>
          </a:bodyPr>
          <a:lstStyle/>
          <a:p>
            <a:pPr algn="ct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Rounded Corners 17">
            <a:extLst>
              <a:ext uri="{FF2B5EF4-FFF2-40B4-BE49-F238E27FC236}">
                <a16:creationId xmlns:a16="http://schemas.microsoft.com/office/drawing/2014/main" id="{1EE42B7D-A1DC-4708-8147-D9D746BA73E8}"/>
              </a:ext>
              <a:ext uri="{C183D7F6-B498-43B3-948B-1728B52AA6E4}">
                <adec:decorative xmlns:adec="http://schemas.microsoft.com/office/drawing/2017/decorative" val="1"/>
              </a:ext>
            </a:extLst>
          </p:cNvPr>
          <p:cNvSpPr/>
          <p:nvPr/>
        </p:nvSpPr>
        <p:spPr>
          <a:xfrm>
            <a:off x="3472300" y="1768455"/>
            <a:ext cx="2268675" cy="2015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Harmful Results Of Greenhouse Effects</a:t>
            </a:r>
          </a:p>
        </p:txBody>
      </p:sp>
      <p:sp>
        <p:nvSpPr>
          <p:cNvPr id="22" name="Rectangle: Rounded Corners 21">
            <a:extLst>
              <a:ext uri="{FF2B5EF4-FFF2-40B4-BE49-F238E27FC236}">
                <a16:creationId xmlns:a16="http://schemas.microsoft.com/office/drawing/2014/main" id="{2DDD40F6-2362-4667-BF5E-80F684666948}"/>
              </a:ext>
              <a:ext uri="{C183D7F6-B498-43B3-948B-1728B52AA6E4}">
                <adec:decorative xmlns:adec="http://schemas.microsoft.com/office/drawing/2017/decorative" val="1"/>
              </a:ext>
            </a:extLst>
          </p:cNvPr>
          <p:cNvSpPr/>
          <p:nvPr/>
        </p:nvSpPr>
        <p:spPr>
          <a:xfrm>
            <a:off x="3472298" y="4307031"/>
            <a:ext cx="2268675" cy="201583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To Stop Greenhouse Gases</a:t>
            </a:r>
          </a:p>
        </p:txBody>
      </p:sp>
      <p:sp>
        <p:nvSpPr>
          <p:cNvPr id="19" name="Rectangle: Rounded Corners 18">
            <a:extLst>
              <a:ext uri="{FF2B5EF4-FFF2-40B4-BE49-F238E27FC236}">
                <a16:creationId xmlns:a16="http://schemas.microsoft.com/office/drawing/2014/main" id="{86051D9B-1137-438D-A466-460D44ED3361}"/>
              </a:ext>
              <a:ext uri="{C183D7F6-B498-43B3-948B-1728B52AA6E4}">
                <adec:decorative xmlns:adec="http://schemas.microsoft.com/office/drawing/2017/decorative" val="1"/>
              </a:ext>
            </a:extLst>
          </p:cNvPr>
          <p:cNvSpPr/>
          <p:nvPr/>
        </p:nvSpPr>
        <p:spPr>
          <a:xfrm>
            <a:off x="6426359" y="1768455"/>
            <a:ext cx="2268675" cy="20158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Disadvantages of Greenhouse </a:t>
            </a:r>
          </a:p>
          <a:p>
            <a:pPr algn="ctr"/>
            <a:r>
              <a:rPr lang="en-US" sz="2400" dirty="0"/>
              <a:t>Effects</a:t>
            </a:r>
          </a:p>
        </p:txBody>
      </p:sp>
      <p:grpSp>
        <p:nvGrpSpPr>
          <p:cNvPr id="26" name="Group 25">
            <a:extLst>
              <a:ext uri="{FF2B5EF4-FFF2-40B4-BE49-F238E27FC236}">
                <a16:creationId xmlns:a16="http://schemas.microsoft.com/office/drawing/2014/main" id="{FAE49640-1F41-49EF-9DE6-5B8BD818E7D5}"/>
              </a:ext>
              <a:ext uri="{C183D7F6-B498-43B3-948B-1728B52AA6E4}">
                <adec:decorative xmlns:adec="http://schemas.microsoft.com/office/drawing/2017/decorative" val="1"/>
              </a:ext>
            </a:extLst>
          </p:cNvPr>
          <p:cNvGrpSpPr/>
          <p:nvPr/>
        </p:nvGrpSpPr>
        <p:grpSpPr>
          <a:xfrm>
            <a:off x="9055676" y="0"/>
            <a:ext cx="3136324" cy="7050231"/>
            <a:chOff x="9055676" y="0"/>
            <a:chExt cx="3136324" cy="7050231"/>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Shirt">
              <a:extLst>
                <a:ext uri="{FF2B5EF4-FFF2-40B4-BE49-F238E27FC236}">
                  <a16:creationId xmlns:a16="http://schemas.microsoft.com/office/drawing/2014/main" id="{D0B86988-B817-439D-A6A5-180647268C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887424">
              <a:off x="9541289" y="4083626"/>
              <a:ext cx="1951759" cy="1951759"/>
            </a:xfrm>
            <a:prstGeom prst="rect">
              <a:avLst/>
            </a:prstGeom>
          </p:spPr>
        </p:pic>
        <p:pic>
          <p:nvPicPr>
            <p:cNvPr id="14" name="Graphic 13" descr="Glasses">
              <a:extLst>
                <a:ext uri="{FF2B5EF4-FFF2-40B4-BE49-F238E27FC236}">
                  <a16:creationId xmlns:a16="http://schemas.microsoft.com/office/drawing/2014/main" id="{92AEA3DE-CFDD-499C-B6AD-99345EA1C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95024">
              <a:off x="11018693" y="3451676"/>
              <a:ext cx="1034563" cy="1034563"/>
            </a:xfrm>
            <a:prstGeom prst="rect">
              <a:avLst/>
            </a:prstGeom>
          </p:spPr>
        </p:pic>
        <p:pic>
          <p:nvPicPr>
            <p:cNvPr id="16" name="Graphic 15" descr="Boot">
              <a:extLst>
                <a:ext uri="{FF2B5EF4-FFF2-40B4-BE49-F238E27FC236}">
                  <a16:creationId xmlns:a16="http://schemas.microsoft.com/office/drawing/2014/main" id="{BDFF0140-1CC8-4F76-B83E-EFC26BF594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7835" y="5595504"/>
              <a:ext cx="1454727" cy="1454727"/>
            </a:xfrm>
            <a:prstGeom prst="rect">
              <a:avLst/>
            </a:prstGeom>
          </p:spPr>
        </p:pic>
      </p:grpSp>
    </p:spTree>
    <p:extLst>
      <p:ext uri="{BB962C8B-B14F-4D97-AF65-F5344CB8AC3E}">
        <p14:creationId xmlns:p14="http://schemas.microsoft.com/office/powerpoint/2010/main" val="22289912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heel(1)">
                                      <p:cBhvr>
                                        <p:cTn id="35" dur="20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heel(1)">
                                      <p:cBhvr>
                                        <p:cTn id="4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8" grpId="0" animBg="1"/>
      <p:bldP spid="22"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lstStyle/>
          <a:p>
            <a:r>
              <a:rPr lang="en-US" dirty="0">
                <a:solidFill>
                  <a:schemeClr val="accent5">
                    <a:lumMod val="50000"/>
                  </a:schemeClr>
                </a:solidFill>
                <a:latin typeface="Rockwell" panose="02060603020205020403" pitchFamily="18" charset="0"/>
              </a:rPr>
              <a:t>What Is Greenhouse Effect</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392382"/>
            <a:ext cx="8378529" cy="4351338"/>
          </a:xfrm>
        </p:spPr>
        <p:txBody>
          <a:bodyPr>
            <a:normAutofit/>
          </a:bodyPr>
          <a:lstStyle/>
          <a:p>
            <a:r>
              <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The greenhouse effect: some of the infrared radiation from the Sun passes through the atmosphere, but most is absorbed and re-emitted in all directions by greenhouse gas molecules and clouds. The effect of this is to warm the Earth’s surface and the lower atmosphere.</a:t>
            </a:r>
          </a:p>
        </p:txBody>
      </p:sp>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9055676" y="0"/>
            <a:ext cx="3193475"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534" y="4155643"/>
              <a:ext cx="2798617" cy="2798617"/>
            </a:xfrm>
            <a:prstGeom prst="rect">
              <a:avLst/>
            </a:prstGeom>
          </p:spPr>
        </p:pic>
      </p:grpSp>
    </p:spTree>
    <p:extLst>
      <p:ext uri="{BB962C8B-B14F-4D97-AF65-F5344CB8AC3E}">
        <p14:creationId xmlns:p14="http://schemas.microsoft.com/office/powerpoint/2010/main" val="2671002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normAutofit fontScale="90000"/>
          </a:bodyPr>
          <a:lstStyle/>
          <a:p>
            <a:r>
              <a:rPr lang="en-US" dirty="0">
                <a:solidFill>
                  <a:schemeClr val="accent5">
                    <a:lumMod val="50000"/>
                  </a:schemeClr>
                </a:solidFill>
                <a:latin typeface="Rockwell" panose="02060603020205020403" pitchFamily="18" charset="0"/>
              </a:rPr>
              <a:t>What Are Harmful Results Of Greenhouse Effects</a:t>
            </a:r>
            <a:br>
              <a:rPr lang="en-US" dirty="0">
                <a:solidFill>
                  <a:schemeClr val="accent5">
                    <a:lumMod val="50000"/>
                  </a:schemeClr>
                </a:solidFill>
                <a:latin typeface="Rockwell" panose="02060603020205020403" pitchFamily="18" charset="0"/>
              </a:rPr>
            </a:br>
            <a:endParaRPr lang="en-US" dirty="0">
              <a:solidFill>
                <a:schemeClr val="accent5">
                  <a:lumMod val="50000"/>
                </a:schemeClr>
              </a:solidFill>
              <a:latin typeface="Rockwell" panose="02060603020205020403" pitchFamily="18" charset="0"/>
            </a:endParaRP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392382"/>
            <a:ext cx="8378529" cy="4351338"/>
          </a:xfrm>
        </p:spPr>
        <p:txBody>
          <a:bodyPr>
            <a:normAutofit/>
          </a:bodyPr>
          <a:lstStyle/>
          <a:p>
            <a:r>
              <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It has been noticed that for the last 100 years the consumption of fossil fuels has increased manifold. This, in turn has increased the amount of carbon dioxide in the atmosphere, with temperature of the earth has gone up by 2*C</a:t>
            </a:r>
          </a:p>
          <a:p>
            <a:r>
              <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It is feared that if temperature further rises. This, in turn, will result in submerging of coastal regions and islands, causing extensive damage</a:t>
            </a:r>
          </a:p>
        </p:txBody>
      </p:sp>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9055676" y="0"/>
            <a:ext cx="3193475"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534" y="4155643"/>
              <a:ext cx="2798617" cy="2798617"/>
            </a:xfrm>
            <a:prstGeom prst="rect">
              <a:avLst/>
            </a:prstGeom>
          </p:spPr>
        </p:pic>
      </p:grpSp>
    </p:spTree>
    <p:extLst>
      <p:ext uri="{BB962C8B-B14F-4D97-AF65-F5344CB8AC3E}">
        <p14:creationId xmlns:p14="http://schemas.microsoft.com/office/powerpoint/2010/main" val="1966124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normAutofit fontScale="90000"/>
          </a:bodyPr>
          <a:lstStyle/>
          <a:p>
            <a:r>
              <a:rPr lang="en-US" dirty="0">
                <a:solidFill>
                  <a:schemeClr val="accent5">
                    <a:lumMod val="50000"/>
                  </a:schemeClr>
                </a:solidFill>
                <a:latin typeface="Rockwell" panose="02060603020205020403" pitchFamily="18" charset="0"/>
              </a:rPr>
              <a:t>Disadvantages Of Greenhouse Gases</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392382"/>
            <a:ext cx="8378529" cy="4351338"/>
          </a:xfrm>
        </p:spPr>
        <p:txBody>
          <a:bodyPr>
            <a:normAutofit fontScale="47500" lnSpcReduction="20000"/>
          </a:bodyPr>
          <a:lstStyle/>
          <a:p>
            <a:pPr marL="0" indent="0">
              <a:buNone/>
            </a:pPr>
            <a:endParaRPr lang="en-US" sz="8000" dirty="0">
              <a:solidFill>
                <a:schemeClr val="accent5">
                  <a:lumMod val="50000"/>
                </a:schemeClr>
              </a:solidFill>
            </a:endParaRPr>
          </a:p>
          <a:p>
            <a:pPr marL="0" indent="0">
              <a:buNone/>
            </a:pPr>
            <a:r>
              <a:rPr lang="en-US" sz="8000" dirty="0">
                <a:solidFill>
                  <a:schemeClr val="accent5">
                    <a:lumMod val="50000"/>
                  </a:schemeClr>
                </a:solidFill>
              </a:rPr>
              <a:t>Disadvantages:-</a:t>
            </a:r>
          </a:p>
          <a:p>
            <a:pPr marL="0" indent="0">
              <a:buNone/>
            </a:pPr>
            <a:r>
              <a:rPr lang="en-US" sz="8000" dirty="0">
                <a:solidFill>
                  <a:schemeClr val="accent5">
                    <a:lumMod val="50000"/>
                  </a:schemeClr>
                </a:solidFill>
              </a:rPr>
              <a:t>Thawing of glacial masses. ...</a:t>
            </a:r>
          </a:p>
          <a:p>
            <a:pPr marL="0" indent="0">
              <a:buNone/>
            </a:pPr>
            <a:r>
              <a:rPr lang="en-US" sz="8000" dirty="0">
                <a:solidFill>
                  <a:schemeClr val="accent5">
                    <a:lumMod val="50000"/>
                  </a:schemeClr>
                </a:solidFill>
              </a:rPr>
              <a:t>Flooding of islands and coastal cities. ...</a:t>
            </a:r>
          </a:p>
          <a:p>
            <a:pPr marL="0" indent="0">
              <a:buNone/>
            </a:pPr>
            <a:r>
              <a:rPr lang="en-US" sz="8000" dirty="0">
                <a:solidFill>
                  <a:schemeClr val="accent5">
                    <a:lumMod val="50000"/>
                  </a:schemeClr>
                </a:solidFill>
              </a:rPr>
              <a:t>Hurricanes will be more devastating. ...</a:t>
            </a:r>
          </a:p>
          <a:p>
            <a:pPr marL="0" indent="0">
              <a:buNone/>
            </a:pPr>
            <a:r>
              <a:rPr lang="en-US" sz="8000" dirty="0">
                <a:solidFill>
                  <a:schemeClr val="accent5">
                    <a:lumMod val="50000"/>
                  </a:schemeClr>
                </a:solidFill>
              </a:rPr>
              <a:t>Migration of species. ...</a:t>
            </a:r>
          </a:p>
          <a:p>
            <a:pPr marL="0" indent="0">
              <a:buNone/>
            </a:pPr>
            <a:r>
              <a:rPr lang="en-US" sz="8000" dirty="0">
                <a:solidFill>
                  <a:schemeClr val="accent5">
                    <a:lumMod val="50000"/>
                  </a:schemeClr>
                </a:solidFill>
              </a:rPr>
              <a:t>Desertification of fertile areas. ...</a:t>
            </a:r>
          </a:p>
          <a:p>
            <a:pPr marL="0" indent="0">
              <a:buNone/>
            </a:pPr>
            <a:r>
              <a:rPr lang="en-US" sz="8000" dirty="0">
                <a:solidFill>
                  <a:schemeClr val="accent5">
                    <a:lumMod val="50000"/>
                  </a:schemeClr>
                </a:solidFill>
              </a:rPr>
              <a:t>Impact on agriculture and livestock.</a:t>
            </a:r>
            <a:endParaRPr lang="en-US" dirty="0">
              <a:solidFill>
                <a:schemeClr val="accent5">
                  <a:lumMod val="50000"/>
                </a:schemeClr>
              </a:solidFill>
            </a:endParaRPr>
          </a:p>
        </p:txBody>
      </p:sp>
      <p:grpSp>
        <p:nvGrpSpPr>
          <p:cNvPr id="9" name="Group 8">
            <a:extLst>
              <a:ext uri="{FF2B5EF4-FFF2-40B4-BE49-F238E27FC236}">
                <a16:creationId xmlns:a16="http://schemas.microsoft.com/office/drawing/2014/main" id="{5EB226A9-D9EE-4576-B6BE-BA2E94C1613A}"/>
              </a:ext>
              <a:ext uri="{C183D7F6-B498-43B3-948B-1728B52AA6E4}">
                <adec:decorative xmlns:adec="http://schemas.microsoft.com/office/drawing/2017/decorative" val="1"/>
              </a:ext>
            </a:extLst>
          </p:cNvPr>
          <p:cNvGrpSpPr/>
          <p:nvPr/>
        </p:nvGrpSpPr>
        <p:grpSpPr>
          <a:xfrm>
            <a:off x="8936181" y="0"/>
            <a:ext cx="3890553" cy="6904758"/>
            <a:chOff x="8936181" y="0"/>
            <a:chExt cx="3890553" cy="6904758"/>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Microscope">
              <a:extLst>
                <a:ext uri="{FF2B5EF4-FFF2-40B4-BE49-F238E27FC236}">
                  <a16:creationId xmlns:a16="http://schemas.microsoft.com/office/drawing/2014/main" id="{A9B090FE-5998-4BAC-AB8D-6F40D44C81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936181" y="3014205"/>
              <a:ext cx="3890553" cy="3890553"/>
            </a:xfrm>
            <a:prstGeom prst="rect">
              <a:avLst/>
            </a:prstGeom>
          </p:spPr>
        </p:pic>
      </p:grpSp>
    </p:spTree>
    <p:extLst>
      <p:ext uri="{BB962C8B-B14F-4D97-AF65-F5344CB8AC3E}">
        <p14:creationId xmlns:p14="http://schemas.microsoft.com/office/powerpoint/2010/main" val="393703390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additive="base">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3" y="96966"/>
            <a:ext cx="8378529" cy="1027257"/>
          </a:xfrm>
        </p:spPr>
        <p:txBody>
          <a:bodyPr>
            <a:normAutofit fontScale="90000"/>
          </a:bodyPr>
          <a:lstStyle/>
          <a:p>
            <a:r>
              <a:rPr lang="en-US" dirty="0">
                <a:solidFill>
                  <a:schemeClr val="accent5">
                    <a:lumMod val="50000"/>
                  </a:schemeClr>
                </a:solidFill>
                <a:latin typeface="Rockwell" panose="02060603020205020403" pitchFamily="18" charset="0"/>
              </a:rPr>
              <a:t>How To Stop Greenhouse Effects</a:t>
            </a:r>
          </a:p>
        </p:txBody>
      </p:sp>
      <p:grpSp>
        <p:nvGrpSpPr>
          <p:cNvPr id="26" name="Group 25">
            <a:extLst>
              <a:ext uri="{FF2B5EF4-FFF2-40B4-BE49-F238E27FC236}">
                <a16:creationId xmlns:a16="http://schemas.microsoft.com/office/drawing/2014/main" id="{FAE49640-1F41-49EF-9DE6-5B8BD818E7D5}"/>
              </a:ext>
              <a:ext uri="{C183D7F6-B498-43B3-948B-1728B52AA6E4}">
                <adec:decorative xmlns:adec="http://schemas.microsoft.com/office/drawing/2017/decorative" val="1"/>
              </a:ext>
            </a:extLst>
          </p:cNvPr>
          <p:cNvGrpSpPr/>
          <p:nvPr/>
        </p:nvGrpSpPr>
        <p:grpSpPr>
          <a:xfrm>
            <a:off x="9073297" y="0"/>
            <a:ext cx="3136324" cy="7050231"/>
            <a:chOff x="9055676" y="0"/>
            <a:chExt cx="3136324" cy="7050231"/>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Shirt">
              <a:extLst>
                <a:ext uri="{FF2B5EF4-FFF2-40B4-BE49-F238E27FC236}">
                  <a16:creationId xmlns:a16="http://schemas.microsoft.com/office/drawing/2014/main" id="{D0B86988-B817-439D-A6A5-180647268C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887424">
              <a:off x="9541289" y="4083626"/>
              <a:ext cx="1951759" cy="1951759"/>
            </a:xfrm>
            <a:prstGeom prst="rect">
              <a:avLst/>
            </a:prstGeom>
          </p:spPr>
        </p:pic>
        <p:pic>
          <p:nvPicPr>
            <p:cNvPr id="14" name="Graphic 13" descr="Glasses">
              <a:extLst>
                <a:ext uri="{FF2B5EF4-FFF2-40B4-BE49-F238E27FC236}">
                  <a16:creationId xmlns:a16="http://schemas.microsoft.com/office/drawing/2014/main" id="{92AEA3DE-CFDD-499C-B6AD-99345EA1C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95024">
              <a:off x="11018693" y="3451676"/>
              <a:ext cx="1034563" cy="1034563"/>
            </a:xfrm>
            <a:prstGeom prst="rect">
              <a:avLst/>
            </a:prstGeom>
          </p:spPr>
        </p:pic>
        <p:pic>
          <p:nvPicPr>
            <p:cNvPr id="16" name="Graphic 15" descr="Boot">
              <a:extLst>
                <a:ext uri="{FF2B5EF4-FFF2-40B4-BE49-F238E27FC236}">
                  <a16:creationId xmlns:a16="http://schemas.microsoft.com/office/drawing/2014/main" id="{BDFF0140-1CC8-4F76-B83E-EFC26BF594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7835" y="5595504"/>
              <a:ext cx="1454727" cy="1454727"/>
            </a:xfrm>
            <a:prstGeom prst="rect">
              <a:avLst/>
            </a:prstGeom>
          </p:spPr>
        </p:pic>
      </p:grpSp>
      <p:sp>
        <p:nvSpPr>
          <p:cNvPr id="11" name="Rectangle 10">
            <a:extLst>
              <a:ext uri="{FF2B5EF4-FFF2-40B4-BE49-F238E27FC236}">
                <a16:creationId xmlns:a16="http://schemas.microsoft.com/office/drawing/2014/main" id="{26C22C5A-7401-1ED9-52A1-762E391DF333}"/>
              </a:ext>
            </a:extLst>
          </p:cNvPr>
          <p:cNvSpPr/>
          <p:nvPr/>
        </p:nvSpPr>
        <p:spPr>
          <a:xfrm>
            <a:off x="167193" y="1118302"/>
            <a:ext cx="8726715" cy="5570756"/>
          </a:xfrm>
          <a:prstGeom prst="rect">
            <a:avLst/>
          </a:prstGeom>
          <a:noFill/>
        </p:spPr>
        <p:txBody>
          <a:bodyPr wrap="squar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Making a few small changes around your home can </a:t>
            </a: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help reduce greenhouse gases :-</a:t>
            </a:r>
          </a:p>
          <a:p>
            <a:pPr algn="ctr"/>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marL="457200" indent="-457200">
              <a:buFont typeface="Arial" panose="020B0604020202020204" pitchFamily="34" charset="0"/>
              <a:buChar char="•"/>
            </a:pP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Wash your laundry in cold water. Line dry your clothes.</a:t>
            </a:r>
          </a:p>
          <a:p>
            <a:pPr marL="457200" indent="-457200">
              <a:buFont typeface="Arial" panose="020B0604020202020204" pitchFamily="34" charset="0"/>
              <a:buChar char="•"/>
            </a:pP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Replace your incandescent bulbs with energy-efficient LED lights</a:t>
            </a:r>
          </a:p>
          <a:p>
            <a:pPr marL="457200" indent="-457200">
              <a:buFont typeface="Arial" panose="020B0604020202020204" pitchFamily="34" charset="0"/>
              <a:buChar char="•"/>
            </a:pP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Install solar tubes in your home</a:t>
            </a:r>
          </a:p>
          <a:p>
            <a:pPr marL="457200" indent="-457200">
              <a:buFont typeface="Arial" panose="020B0604020202020204" pitchFamily="34" charset="0"/>
              <a:buChar char="•"/>
            </a:pP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Illuminate the outside of your home with solar lights.</a:t>
            </a:r>
          </a:p>
        </p:txBody>
      </p:sp>
    </p:spTree>
    <p:extLst>
      <p:ext uri="{BB962C8B-B14F-4D97-AF65-F5344CB8AC3E}">
        <p14:creationId xmlns:p14="http://schemas.microsoft.com/office/powerpoint/2010/main" val="421824084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1524000" y="852207"/>
            <a:ext cx="9144000" cy="2387600"/>
          </a:xfrm>
        </p:spPr>
        <p:txBody>
          <a:bodyPr>
            <a:normAutofit/>
          </a:bodyPr>
          <a:lstStyle/>
          <a:p>
            <a:r>
              <a:rPr lang="en-US" sz="8000" dirty="0">
                <a:solidFill>
                  <a:schemeClr val="bg1"/>
                </a:solidFill>
                <a:latin typeface="Rockwell" panose="02060603020205020403" pitchFamily="18" charset="0"/>
              </a:rPr>
              <a:t>THANK YOU</a:t>
            </a:r>
            <a:br>
              <a:rPr lang="en-US" sz="8000" dirty="0">
                <a:solidFill>
                  <a:schemeClr val="bg1"/>
                </a:solidFill>
                <a:latin typeface="Rockwell" panose="02060603020205020403" pitchFamily="18" charset="0"/>
              </a:rPr>
            </a:br>
            <a:r>
              <a:rPr lang="en-US" sz="8000" dirty="0">
                <a:solidFill>
                  <a:schemeClr val="bg1"/>
                </a:solidFill>
                <a:latin typeface="Rockwell" panose="02060603020205020403" pitchFamily="18" charset="0"/>
              </a:rPr>
              <a:t>FOR LISTENING</a:t>
            </a: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05F6415-1E7C-453D-B6B7-DBF76BDA691B}"/>
              </a:ext>
            </a:extLst>
          </p:cNvPr>
          <p:cNvSpPr>
            <a:spLocks noGrp="1"/>
          </p:cNvSpPr>
          <p:nvPr>
            <p:ph type="subTitle" idx="1"/>
          </p:nvPr>
        </p:nvSpPr>
        <p:spPr>
          <a:xfrm>
            <a:off x="1524000" y="3331882"/>
            <a:ext cx="9144000" cy="1655762"/>
          </a:xfrm>
        </p:spPr>
        <p:txBody>
          <a:bodyPr>
            <a:normAutofit/>
          </a:bodyPr>
          <a:lstStyle/>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Made By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Rohith.S</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And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Tarosh</a:t>
            </a:r>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Graphic 14">
            <a:extLst>
              <a:ext uri="{FF2B5EF4-FFF2-40B4-BE49-F238E27FC236}">
                <a16:creationId xmlns:a16="http://schemas.microsoft.com/office/drawing/2014/main" id="{2A123BD8-A09C-49C0-98E8-54B55610A9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31394">
            <a:off x="3790715" y="4482751"/>
            <a:ext cx="3194131" cy="3194131"/>
          </a:xfrm>
          <a:prstGeom prst="rect">
            <a:avLst/>
          </a:prstGeom>
        </p:spPr>
      </p:pic>
      <p:pic>
        <p:nvPicPr>
          <p:cNvPr id="11" name="Graphic 10">
            <a:extLst>
              <a:ext uri="{FF2B5EF4-FFF2-40B4-BE49-F238E27FC236}">
                <a16:creationId xmlns:a16="http://schemas.microsoft.com/office/drawing/2014/main" id="{3CB00449-E308-4DF3-9CFD-9A7D30B672D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8607" flipH="1">
            <a:off x="-587261" y="1663257"/>
            <a:ext cx="2684499" cy="2684499"/>
          </a:xfrm>
          <a:prstGeom prst="rect">
            <a:avLst/>
          </a:prstGeom>
        </p:spPr>
      </p:pic>
      <p:pic>
        <p:nvPicPr>
          <p:cNvPr id="13" name="Graphic 12">
            <a:extLst>
              <a:ext uri="{FF2B5EF4-FFF2-40B4-BE49-F238E27FC236}">
                <a16:creationId xmlns:a16="http://schemas.microsoft.com/office/drawing/2014/main" id="{6A56DF0C-1331-406E-AEE6-06E0E59FB9A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78969">
            <a:off x="1920309" y="4797205"/>
            <a:ext cx="2453456" cy="2453456"/>
          </a:xfrm>
          <a:prstGeom prst="rect">
            <a:avLst/>
          </a:prstGeom>
        </p:spPr>
      </p:pic>
      <p:pic>
        <p:nvPicPr>
          <p:cNvPr id="7" name="Graphic 6">
            <a:extLst>
              <a:ext uri="{FF2B5EF4-FFF2-40B4-BE49-F238E27FC236}">
                <a16:creationId xmlns:a16="http://schemas.microsoft.com/office/drawing/2014/main" id="{88D22565-F42F-439B-A6A4-CF161165E6B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213697">
            <a:off x="-491837" y="3688628"/>
            <a:ext cx="3245427" cy="3245427"/>
          </a:xfrm>
          <a:prstGeom prst="rect">
            <a:avLst/>
          </a:prstGeom>
        </p:spPr>
      </p:pic>
      <p:pic>
        <p:nvPicPr>
          <p:cNvPr id="9" name="Graphic 8">
            <a:extLst>
              <a:ext uri="{FF2B5EF4-FFF2-40B4-BE49-F238E27FC236}">
                <a16:creationId xmlns:a16="http://schemas.microsoft.com/office/drawing/2014/main" id="{B46E3E84-D1E6-4422-AA93-3EE98A821B9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451125">
            <a:off x="8514237" y="-118161"/>
            <a:ext cx="3005286" cy="3005286"/>
          </a:xfrm>
          <a:prstGeom prst="rect">
            <a:avLst/>
          </a:prstGeom>
        </p:spPr>
      </p:pic>
      <p:pic>
        <p:nvPicPr>
          <p:cNvPr id="19" name="Graphic 18">
            <a:extLst>
              <a:ext uri="{FF2B5EF4-FFF2-40B4-BE49-F238E27FC236}">
                <a16:creationId xmlns:a16="http://schemas.microsoft.com/office/drawing/2014/main" id="{39130E3C-1E93-4315-AE76-13C55147DCF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8889495">
            <a:off x="10171718" y="145767"/>
            <a:ext cx="1574403" cy="1574403"/>
          </a:xfrm>
          <a:prstGeom prst="rect">
            <a:avLst/>
          </a:prstGeom>
        </p:spPr>
      </p:pic>
      <p:pic>
        <p:nvPicPr>
          <p:cNvPr id="21" name="Graphic 20">
            <a:extLst>
              <a:ext uri="{FF2B5EF4-FFF2-40B4-BE49-F238E27FC236}">
                <a16:creationId xmlns:a16="http://schemas.microsoft.com/office/drawing/2014/main" id="{FFEC1660-205F-490E-800A-0D57D250BAE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520790">
            <a:off x="10917677" y="783939"/>
            <a:ext cx="1488402" cy="1488402"/>
          </a:xfrm>
          <a:prstGeom prst="rect">
            <a:avLst/>
          </a:prstGeom>
        </p:spPr>
      </p:pic>
      <p:sp>
        <p:nvSpPr>
          <p:cNvPr id="4" name="Star: 5 Points 3">
            <a:extLst>
              <a:ext uri="{FF2B5EF4-FFF2-40B4-BE49-F238E27FC236}">
                <a16:creationId xmlns:a16="http://schemas.microsoft.com/office/drawing/2014/main" id="{132CF217-B57B-0378-E09D-E44F3DE897D7}"/>
              </a:ext>
            </a:extLst>
          </p:cNvPr>
          <p:cNvSpPr/>
          <p:nvPr/>
        </p:nvSpPr>
        <p:spPr>
          <a:xfrm rot="19751929">
            <a:off x="9153631" y="3636789"/>
            <a:ext cx="2148304" cy="1997626"/>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F2AB26-AF0A-65BF-A639-B0D96D1636BF}"/>
              </a:ext>
            </a:extLst>
          </p:cNvPr>
          <p:cNvPicPr>
            <a:picLocks noChangeAspect="1"/>
          </p:cNvPicPr>
          <p:nvPr/>
        </p:nvPicPr>
        <p:blipFill>
          <a:blip r:embed="rId16"/>
          <a:stretch>
            <a:fillRect/>
          </a:stretch>
        </p:blipFill>
        <p:spPr>
          <a:xfrm rot="20338409">
            <a:off x="929077" y="273046"/>
            <a:ext cx="1614735" cy="1560306"/>
          </a:xfrm>
          <a:prstGeom prst="rect">
            <a:avLst/>
          </a:prstGeom>
        </p:spPr>
      </p:pic>
    </p:spTree>
    <p:extLst>
      <p:ext uri="{BB962C8B-B14F-4D97-AF65-F5344CB8AC3E}">
        <p14:creationId xmlns:p14="http://schemas.microsoft.com/office/powerpoint/2010/main" val="38893135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787325_win32_fixed.potx" id="{269FE122-B7FA-4B7D-8A63-CDA86BC2B22B}" vid="{7A4BF6DB-F99C-4999-B097-EACC7D6974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230</TotalTime>
  <Words>288</Words>
  <Application>Microsoft Office PowerPoint</Application>
  <PresentationFormat>Widescreen</PresentationFormat>
  <Paragraphs>33</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Rockwell</vt:lpstr>
      <vt:lpstr>Tahoma</vt:lpstr>
      <vt:lpstr>Office Theme</vt:lpstr>
      <vt:lpstr>Greenhouse  Effects</vt:lpstr>
      <vt:lpstr>Topics We Are Going To Talk About</vt:lpstr>
      <vt:lpstr>What Is Greenhouse Effect</vt:lpstr>
      <vt:lpstr>What Are Harmful Results Of Greenhouse Effects </vt:lpstr>
      <vt:lpstr>Disadvantages Of Greenhouse Gases</vt:lpstr>
      <vt:lpstr>How To Stop Greenhouse Effects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Greenhouse  Gases</dc:title>
  <dc:creator>Satish Express</dc:creator>
  <cp:lastModifiedBy>Rohith M</cp:lastModifiedBy>
  <cp:revision>2</cp:revision>
  <dcterms:created xsi:type="dcterms:W3CDTF">2023-02-13T13:40:07Z</dcterms:created>
  <dcterms:modified xsi:type="dcterms:W3CDTF">2023-02-21T14:09:55Z</dcterms:modified>
</cp:coreProperties>
</file>